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8505B-1E8A-4F57-8851-E10F77EF4055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2E0E0-8E83-4A1B-A988-2E72312E05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2E0E0-8E83-4A1B-A988-2E72312E05A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YOGA PHILOSOPHY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AHPHI305SEC-I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3 SEMESTER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2022-2023</a:t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DR.SK AKTAR HOSSAIN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DEPARTMENT OF PHILISOPHY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KHATRA ADIBASI MAHAVIDYALAYA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dirty="0" smtClean="0"/>
              <a:t>৮. </a:t>
            </a:r>
            <a:r>
              <a:rPr lang="en-IN" b="1" dirty="0" err="1" smtClean="0">
                <a:latin typeface="Kalpurush" pitchFamily="2" charset="0"/>
                <a:cs typeface="Kalpurush" pitchFamily="2" charset="0"/>
              </a:rPr>
              <a:t>সমাধি</a:t>
            </a:r>
            <a:r>
              <a:rPr lang="en-IN" b="1" dirty="0" smtClean="0">
                <a:latin typeface="Kalpurush" pitchFamily="2" charset="0"/>
                <a:cs typeface="Kalpurush" pitchFamily="2" charset="0"/>
              </a:rPr>
              <a:t> :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 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ধ্যেয়ের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সঙ্গে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চৈতন্যের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বিলোপসাধন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ধ্যান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যখন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গাঢ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়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হয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়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তখন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ধ্যানের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বিষয়ে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চিত্ত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এমনভাবে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নিবষ্ট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হয়ে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পড়ে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যে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চিত্ত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ধ্যানের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বিষয়ে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লীন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হয়ে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যায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়। এ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অবস্থায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়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ধ্যান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রূপ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প্রক্রিয়া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ও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ধ্যানের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বিষয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়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উভয়ের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প্রভেদ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লুপ্ত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হয়ে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যায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়।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চিত্তের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এই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প্রকার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অবস্থাকেই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সমাধি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বলে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IN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sz="3100" dirty="0" err="1" smtClean="0"/>
              <a:t>যোগ</a:t>
            </a:r>
            <a:r>
              <a:rPr lang="en-IN" sz="3100" dirty="0" smtClean="0"/>
              <a:t> </a:t>
            </a:r>
            <a:r>
              <a:rPr lang="en-IN" sz="3100" dirty="0" err="1" smtClean="0"/>
              <a:t>যে</a:t>
            </a:r>
            <a:r>
              <a:rPr lang="en-IN" sz="3100" dirty="0" smtClean="0"/>
              <a:t> </a:t>
            </a:r>
            <a:r>
              <a:rPr lang="en-IN" sz="3100" dirty="0" err="1" smtClean="0"/>
              <a:t>শুধু</a:t>
            </a:r>
            <a:r>
              <a:rPr lang="en-IN" sz="3100" dirty="0" smtClean="0"/>
              <a:t> </a:t>
            </a:r>
            <a:r>
              <a:rPr lang="en-IN" sz="3100" dirty="0" err="1" smtClean="0"/>
              <a:t>সাংখ্য</a:t>
            </a:r>
            <a:r>
              <a:rPr lang="en-IN" sz="3100" dirty="0" smtClean="0"/>
              <a:t> </a:t>
            </a:r>
            <a:r>
              <a:rPr lang="en-IN" sz="3100" dirty="0" err="1" smtClean="0"/>
              <a:t>মতাবলম্বীর</a:t>
            </a:r>
            <a:r>
              <a:rPr lang="en-IN" sz="3100" dirty="0" smtClean="0"/>
              <a:t> </a:t>
            </a:r>
            <a:r>
              <a:rPr lang="en-IN" sz="3100" dirty="0" err="1" smtClean="0"/>
              <a:t>কাছেই</a:t>
            </a:r>
            <a:r>
              <a:rPr lang="en-IN" sz="3100" dirty="0" smtClean="0"/>
              <a:t> </a:t>
            </a:r>
            <a:r>
              <a:rPr lang="en-IN" sz="3100" dirty="0" err="1" smtClean="0"/>
              <a:t>আদরনীয়</a:t>
            </a:r>
            <a:r>
              <a:rPr lang="en-IN" sz="3100" dirty="0" smtClean="0"/>
              <a:t> </a:t>
            </a:r>
            <a:r>
              <a:rPr lang="en-IN" sz="3100" dirty="0" err="1" smtClean="0"/>
              <a:t>তা</a:t>
            </a:r>
            <a:r>
              <a:rPr lang="en-IN" sz="3100" dirty="0" smtClean="0"/>
              <a:t> </a:t>
            </a:r>
            <a:r>
              <a:rPr lang="en-IN" sz="3100" dirty="0" err="1" smtClean="0"/>
              <a:t>নয়</a:t>
            </a:r>
            <a:r>
              <a:rPr lang="en-IN" sz="3100" dirty="0" smtClean="0"/>
              <a:t>।  </a:t>
            </a:r>
            <a:r>
              <a:rPr lang="en-IN" sz="3100" dirty="0" err="1" smtClean="0"/>
              <a:t>বৌদ্ধ</a:t>
            </a:r>
            <a:r>
              <a:rPr lang="en-IN" sz="3100" dirty="0" smtClean="0"/>
              <a:t>, </a:t>
            </a:r>
            <a:r>
              <a:rPr lang="en-IN" sz="3100" dirty="0" err="1" smtClean="0"/>
              <a:t>জৈন</a:t>
            </a:r>
            <a:r>
              <a:rPr lang="en-IN" sz="3100" dirty="0" smtClean="0"/>
              <a:t>, </a:t>
            </a:r>
            <a:r>
              <a:rPr lang="en-IN" sz="3100" dirty="0" err="1" smtClean="0"/>
              <a:t>বেদান্ত</a:t>
            </a:r>
            <a:r>
              <a:rPr lang="en-IN" sz="3100" dirty="0" smtClean="0"/>
              <a:t> </a:t>
            </a:r>
            <a:r>
              <a:rPr lang="en-IN" sz="3100" dirty="0" err="1" smtClean="0"/>
              <a:t>ইত্যাদি</a:t>
            </a:r>
            <a:r>
              <a:rPr lang="en-IN" sz="3100" dirty="0" smtClean="0"/>
              <a:t> </a:t>
            </a:r>
            <a:r>
              <a:rPr lang="en-IN" sz="3100" dirty="0" err="1" smtClean="0"/>
              <a:t>সিদ্ধান্তেও</a:t>
            </a:r>
            <a:r>
              <a:rPr lang="en-IN" sz="3100" dirty="0" smtClean="0"/>
              <a:t> </a:t>
            </a:r>
            <a:r>
              <a:rPr lang="en-IN" sz="3100" dirty="0" err="1" smtClean="0"/>
              <a:t>যোগের</a:t>
            </a:r>
            <a:r>
              <a:rPr lang="en-IN" sz="3100" dirty="0" smtClean="0"/>
              <a:t> </a:t>
            </a:r>
            <a:r>
              <a:rPr lang="en-IN" sz="3100" dirty="0" err="1" smtClean="0"/>
              <a:t>একটি</a:t>
            </a:r>
            <a:r>
              <a:rPr lang="en-IN" sz="3100" dirty="0" smtClean="0"/>
              <a:t> </a:t>
            </a:r>
            <a:r>
              <a:rPr lang="en-IN" sz="3100" dirty="0" err="1" smtClean="0"/>
              <a:t>বিশেষ</a:t>
            </a:r>
            <a:r>
              <a:rPr lang="en-IN" sz="3100" dirty="0" smtClean="0"/>
              <a:t> </a:t>
            </a:r>
            <a:r>
              <a:rPr lang="en-IN" sz="3100" dirty="0" err="1" smtClean="0"/>
              <a:t>স্থান</a:t>
            </a:r>
            <a:r>
              <a:rPr lang="en-IN" sz="3100" dirty="0" smtClean="0"/>
              <a:t> </a:t>
            </a:r>
            <a:r>
              <a:rPr lang="en-IN" sz="3100" dirty="0" err="1" smtClean="0"/>
              <a:t>আছে</a:t>
            </a:r>
            <a:r>
              <a:rPr lang="en-IN" dirty="0" smtClean="0"/>
              <a:t>।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বৌদ্ধ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দর্শনঃ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অরাড়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কালমের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ও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রুদ্রকামপুত্রের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কাছে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বুদ্ধ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দেবের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যোগ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শিক্ষা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যোগে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চিত্ত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বৃত্তি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নিরোধ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ও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সমাধির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উল্লেখ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পাই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বুদ্ধদেবও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আসন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প্রাণায়ামদি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পূর্বক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সমাধি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সাধান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করেছিলেন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IN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676400"/>
          </a:xfrm>
        </p:spPr>
        <p:txBody>
          <a:bodyPr/>
          <a:lstStyle/>
          <a:p>
            <a:r>
              <a:rPr lang="en-IN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জৈন</a:t>
            </a:r>
            <a:r>
              <a:rPr lang="en-IN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IN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দর্শনঃ</a:t>
            </a:r>
            <a:r>
              <a:rPr lang="en-IN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মাহাবীর</a:t>
            </a:r>
            <a:r>
              <a:rPr lang="e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যোগ</a:t>
            </a:r>
            <a:r>
              <a:rPr lang="e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বিদ্যায়</a:t>
            </a:r>
            <a:r>
              <a:rPr lang="e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বুৎপন্ন</a:t>
            </a:r>
            <a:r>
              <a:rPr lang="e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ছিলেন</a:t>
            </a:r>
            <a:r>
              <a:rPr lang="e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। </a:t>
            </a:r>
            <a:r>
              <a:rPr lang="en-IN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জৈন</a:t>
            </a:r>
            <a:r>
              <a:rPr lang="e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সাধনার</a:t>
            </a:r>
            <a:r>
              <a:rPr lang="e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অঙ্গ</a:t>
            </a:r>
            <a:r>
              <a:rPr lang="e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হিসেবে</a:t>
            </a:r>
            <a:r>
              <a:rPr lang="e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যোগের</a:t>
            </a:r>
            <a:r>
              <a:rPr lang="e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যম</a:t>
            </a:r>
            <a:r>
              <a:rPr lang="e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নিয়মাদি</a:t>
            </a:r>
            <a:r>
              <a:rPr lang="e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বিহিত</a:t>
            </a:r>
            <a:r>
              <a:rPr lang="e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আছে</a:t>
            </a:r>
            <a:r>
              <a:rPr lang="e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IN" sz="3100" dirty="0" smtClean="0">
                <a:latin typeface="Kalpurush" pitchFamily="2" charset="0"/>
                <a:cs typeface="Kalpurush" pitchFamily="2" charset="0"/>
              </a:rPr>
              <a:t>‘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যোগ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’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শব্দটি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 ‘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যুজ্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’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ধাতু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থেকে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ব্যুৎপন্ন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।</a:t>
            </a:r>
            <a:r>
              <a:rPr lang="en-IN" sz="3100" b="1" dirty="0" smtClean="0">
                <a:latin typeface="Kalpurush" pitchFamily="2" charset="0"/>
                <a:cs typeface="Kalpurush" pitchFamily="2" charset="0"/>
              </a:rPr>
              <a:t> 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‘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যুজ্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’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ধাতুর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সঙ্গে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 ‘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ঘঞ্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’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প্রত্যয়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যুক্ত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হয়ে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 ‘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যোগ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’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শব্দ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নিষ্পন্ন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হয়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। ‘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যুজ্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’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ধাতুর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বিবিধ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অর্থ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হয়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যেমন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-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সংযোগ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সমাধি</a:t>
            </a:r>
            <a:r>
              <a:rPr lang="en-IN" sz="31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3100" dirty="0" err="1" smtClean="0">
                <a:latin typeface="Kalpurush" pitchFamily="2" charset="0"/>
                <a:cs typeface="Kalpurush" pitchFamily="2" charset="0"/>
              </a:rPr>
              <a:t>প্রভৃতি</a:t>
            </a:r>
            <a:r>
              <a:rPr lang="en-IN" sz="4000" dirty="0" smtClean="0"/>
              <a:t>। </a:t>
            </a:r>
            <a:br>
              <a:rPr lang="en-IN" sz="4000" dirty="0" smtClean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2286000" y="282883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N" sz="1600" dirty="0" smtClean="0"/>
              <a:t> </a:t>
            </a:r>
          </a:p>
        </p:txBody>
      </p:sp>
      <p:pic>
        <p:nvPicPr>
          <p:cNvPr id="2051" name="Picture 3" descr="C:\Users\user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err="1" smtClean="0">
                <a:latin typeface="Kalpurush" pitchFamily="2" charset="0"/>
                <a:cs typeface="Kalpurush" pitchFamily="2" charset="0"/>
              </a:rPr>
              <a:t>যোগ</a:t>
            </a:r>
            <a:r>
              <a:rPr lang="en-IN" sz="28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b="1" dirty="0" err="1" smtClean="0">
                <a:latin typeface="Kalpurush" pitchFamily="2" charset="0"/>
                <a:cs typeface="Kalpurush" pitchFamily="2" charset="0"/>
              </a:rPr>
              <a:t>বলতে</a:t>
            </a:r>
            <a:r>
              <a:rPr lang="en-IN" sz="28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b="1" dirty="0" err="1" smtClean="0">
                <a:latin typeface="Kalpurush" pitchFamily="2" charset="0"/>
                <a:cs typeface="Kalpurush" pitchFamily="2" charset="0"/>
              </a:rPr>
              <a:t>আমরা</a:t>
            </a:r>
            <a:r>
              <a:rPr lang="en-IN" sz="28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b="1" dirty="0" err="1" smtClean="0">
                <a:latin typeface="Kalpurush" pitchFamily="2" charset="0"/>
                <a:cs typeface="Kalpurush" pitchFamily="2" charset="0"/>
              </a:rPr>
              <a:t>সাধারণত</a:t>
            </a:r>
            <a:r>
              <a:rPr lang="en-IN" sz="28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b="1" dirty="0" err="1" smtClean="0">
                <a:latin typeface="Kalpurush" pitchFamily="2" charset="0"/>
                <a:cs typeface="Kalpurush" pitchFamily="2" charset="0"/>
              </a:rPr>
              <a:t>যা</a:t>
            </a:r>
            <a:r>
              <a:rPr lang="en-IN" sz="28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b="1" dirty="0" err="1" smtClean="0">
                <a:latin typeface="Kalpurush" pitchFamily="2" charset="0"/>
                <a:cs typeface="Kalpurush" pitchFamily="2" charset="0"/>
              </a:rPr>
              <a:t>বুঝে</a:t>
            </a:r>
            <a:r>
              <a:rPr lang="en-IN" sz="28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b="1" dirty="0" err="1" smtClean="0">
                <a:latin typeface="Kalpurush" pitchFamily="2" charset="0"/>
                <a:cs typeface="Kalpurush" pitchFamily="2" charset="0"/>
              </a:rPr>
              <a:t>থাকি</a:t>
            </a:r>
            <a:endParaRPr lang="en-IN" sz="28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2494" y="1600200"/>
            <a:ext cx="80390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3200" dirty="0" smtClean="0">
                <a:latin typeface="Kalpurush" pitchFamily="2" charset="0"/>
                <a:cs typeface="Kalpurush" pitchFamily="2" charset="0"/>
              </a:rPr>
              <a:t>শ্রীমদ্ভগবদ্গীতা</a:t>
            </a:r>
            <a:r>
              <a:rPr lang="en-IN" sz="3200" dirty="0" smtClean="0">
                <a:latin typeface="Kalpurush" pitchFamily="2" charset="0"/>
                <a:cs typeface="Kalpurush" pitchFamily="2" charset="0"/>
              </a:rPr>
              <a:t> ও  </a:t>
            </a:r>
            <a:r>
              <a:rPr lang="as-IN" sz="3200" dirty="0" smtClean="0">
                <a:latin typeface="Kalpurush" pitchFamily="2" charset="0"/>
                <a:cs typeface="Kalpurush" pitchFamily="2" charset="0"/>
              </a:rPr>
              <a:t>যোগ</a:t>
            </a:r>
            <a:r>
              <a:rPr lang="en-IN" sz="3200" dirty="0" err="1" smtClean="0">
                <a:latin typeface="Kalpurush" pitchFamily="2" charset="0"/>
                <a:cs typeface="Kalpurush" pitchFamily="2" charset="0"/>
              </a:rPr>
              <a:t>দর্শনের</a:t>
            </a:r>
            <a:r>
              <a:rPr lang="en-IN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as-IN" sz="3200" dirty="0" smtClean="0">
                <a:latin typeface="Kalpurush" pitchFamily="2" charset="0"/>
                <a:cs typeface="Kalpurush" pitchFamily="2" charset="0"/>
              </a:rPr>
              <a:t>যোগ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s-IN" sz="2400" dirty="0" smtClean="0"/>
              <a:t>‘</a:t>
            </a:r>
            <a:r>
              <a:rPr lang="as-IN" sz="2400" i="1" dirty="0" smtClean="0">
                <a:latin typeface="Kalpurush" pitchFamily="2" charset="0"/>
                <a:cs typeface="Kalpurush" pitchFamily="2" charset="0"/>
              </a:rPr>
              <a:t>বুদ্ধিযুক্তো জহাতীহ উভে সুকৃতদুষ্কৃতে।</a:t>
            </a:r>
            <a:br>
              <a:rPr lang="as-IN" sz="2400" i="1" dirty="0" smtClean="0">
                <a:latin typeface="Kalpurush" pitchFamily="2" charset="0"/>
                <a:cs typeface="Kalpurush" pitchFamily="2" charset="0"/>
              </a:rPr>
            </a:br>
            <a:r>
              <a:rPr lang="as-IN" sz="2400" i="1" dirty="0" smtClean="0">
                <a:latin typeface="Kalpurush" pitchFamily="2" charset="0"/>
                <a:cs typeface="Kalpurush" pitchFamily="2" charset="0"/>
              </a:rPr>
              <a:t>তস্মাদ্ যোগায় যুজ্যস্ব </a:t>
            </a:r>
            <a:r>
              <a:rPr lang="as-IN" sz="2400" b="1" i="1" dirty="0" smtClean="0">
                <a:latin typeface="Kalpurush" pitchFamily="2" charset="0"/>
                <a:cs typeface="Kalpurush" pitchFamily="2" charset="0"/>
              </a:rPr>
              <a:t>যোগঃ কর্মসু কৌশলম্ </a:t>
            </a:r>
            <a:r>
              <a:rPr lang="as-IN" sz="2400" dirty="0" smtClean="0">
                <a:latin typeface="Kalpurush" pitchFamily="2" charset="0"/>
                <a:cs typeface="Kalpurush" pitchFamily="2" charset="0"/>
              </a:rPr>
              <a:t>।।’- (শ্রীমদ্ভগবদ্গীতা : ২/৫০)</a:t>
            </a:r>
            <a:br>
              <a:rPr lang="as-IN" sz="2400" dirty="0" smtClean="0">
                <a:latin typeface="Kalpurush" pitchFamily="2" charset="0"/>
                <a:cs typeface="Kalpurush" pitchFamily="2" charset="0"/>
              </a:rPr>
            </a:br>
            <a:r>
              <a:rPr lang="as-IN" sz="2400" b="1" dirty="0" smtClean="0">
                <a:latin typeface="Kalpurush" pitchFamily="2" charset="0"/>
                <a:cs typeface="Kalpurush" pitchFamily="2" charset="0"/>
              </a:rPr>
              <a:t>অর্থাৎ</a:t>
            </a:r>
            <a:r>
              <a:rPr lang="as-IN" sz="2400" dirty="0" smtClean="0">
                <a:latin typeface="Kalpurush" pitchFamily="2" charset="0"/>
                <a:cs typeface="Kalpurush" pitchFamily="2" charset="0"/>
              </a:rPr>
              <a:t> : নিষ্কাম কর্মযোগী ঐহিক জীবনেই পাপ ও পুণ্য উভয় হতে মুক্ত হন। সুতরাং তুমি নিষ্কাম কর্মযোগের অনুষ্ঠান করো। কর্মের কৌশলই যোগ।</a:t>
            </a:r>
            <a:endParaRPr lang="en-IN" sz="2400" dirty="0" smtClean="0">
              <a:latin typeface="Kalpurush" pitchFamily="2" charset="0"/>
              <a:cs typeface="Kalpurush" pitchFamily="2" charset="0"/>
            </a:endParaRPr>
          </a:p>
          <a:p>
            <a:pPr algn="just"/>
            <a:r>
              <a:rPr lang="as-IN" sz="2400" i="1" dirty="0" smtClean="0">
                <a:latin typeface="Kalpurush" pitchFamily="2" charset="0"/>
                <a:cs typeface="Kalpurush" pitchFamily="2" charset="0"/>
              </a:rPr>
              <a:t>‘যোগশ্চিত্তবৃত্তিনিরোধঃ</a:t>
            </a:r>
            <a:r>
              <a:rPr lang="as-IN" sz="2400" dirty="0" smtClean="0">
                <a:latin typeface="Kalpurush" pitchFamily="2" charset="0"/>
                <a:cs typeface="Kalpurush" pitchFamily="2" charset="0"/>
              </a:rPr>
              <a:t>’।- (যোগসূত্র)</a:t>
            </a:r>
            <a:br>
              <a:rPr lang="as-IN" sz="2400" dirty="0" smtClean="0">
                <a:latin typeface="Kalpurush" pitchFamily="2" charset="0"/>
                <a:cs typeface="Kalpurush" pitchFamily="2" charset="0"/>
              </a:rPr>
            </a:br>
            <a:r>
              <a:rPr lang="as-IN" sz="2400" b="1" dirty="0" smtClean="0">
                <a:latin typeface="Kalpurush" pitchFamily="2" charset="0"/>
                <a:cs typeface="Kalpurush" pitchFamily="2" charset="0"/>
              </a:rPr>
              <a:t>অর্থাৎ</a:t>
            </a:r>
            <a:r>
              <a:rPr lang="as-IN" sz="2400" dirty="0" smtClean="0">
                <a:latin typeface="Kalpurush" pitchFamily="2" charset="0"/>
                <a:cs typeface="Kalpurush" pitchFamily="2" charset="0"/>
              </a:rPr>
              <a:t> : চিত্তবৃত্তির নিরোধই যোগ।</a:t>
            </a:r>
            <a:endParaRPr lang="en-IN" sz="2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3200" dirty="0" smtClean="0">
                <a:latin typeface="Kalpurush" pitchFamily="2" charset="0"/>
                <a:cs typeface="Kalpurush" pitchFamily="2" charset="0"/>
              </a:rPr>
              <a:t>যোগ</a:t>
            </a:r>
            <a:r>
              <a:rPr lang="en-IN" sz="3200" dirty="0" err="1" smtClean="0">
                <a:latin typeface="Kalpurush" pitchFamily="2" charset="0"/>
                <a:cs typeface="Kalpurush" pitchFamily="2" charset="0"/>
              </a:rPr>
              <a:t>কে</a:t>
            </a:r>
            <a:r>
              <a:rPr lang="en-IN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3200" dirty="0" err="1" smtClean="0">
                <a:latin typeface="Kalpurush" pitchFamily="2" charset="0"/>
                <a:cs typeface="Kalpurush" pitchFamily="2" charset="0"/>
              </a:rPr>
              <a:t>বিশ্লেষণ</a:t>
            </a:r>
            <a:r>
              <a:rPr lang="en-IN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3200" dirty="0" err="1" smtClean="0">
                <a:latin typeface="Kalpurush" pitchFamily="2" charset="0"/>
                <a:cs typeface="Kalpurush" pitchFamily="2" charset="0"/>
              </a:rPr>
              <a:t>করলে</a:t>
            </a:r>
            <a:r>
              <a:rPr lang="en-IN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3200" dirty="0" err="1" smtClean="0">
                <a:latin typeface="Kalpurush" pitchFamily="2" charset="0"/>
                <a:cs typeface="Kalpurush" pitchFamily="2" charset="0"/>
              </a:rPr>
              <a:t>যা</a:t>
            </a:r>
            <a:r>
              <a:rPr lang="en-IN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3200" dirty="0" err="1" smtClean="0">
                <a:latin typeface="Kalpurush" pitchFamily="2" charset="0"/>
                <a:cs typeface="Kalpurush" pitchFamily="2" charset="0"/>
              </a:rPr>
              <a:t>উঠে</a:t>
            </a:r>
            <a:r>
              <a:rPr lang="en-IN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3200" dirty="0" err="1" smtClean="0">
                <a:latin typeface="Kalpurush" pitchFamily="2" charset="0"/>
                <a:cs typeface="Kalpurush" pitchFamily="2" charset="0"/>
              </a:rPr>
              <a:t>আসে</a:t>
            </a:r>
            <a:r>
              <a:rPr lang="en-IN" sz="32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যোগ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হলো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শারীরিক-মানসিক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আধ্যাত্মিক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বিকাশ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তথা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উত্তরণের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এক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সনাতন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বিজ্ঞান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যোগ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হল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জীবাত্মা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আর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পরমাত্মার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সংযোগ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endParaRPr lang="en-IN" sz="2800" dirty="0" smtClean="0">
              <a:latin typeface="Kalpurush" pitchFamily="2" charset="0"/>
              <a:cs typeface="Kalpurush" pitchFamily="2" charset="0"/>
            </a:endParaRPr>
          </a:p>
          <a:p>
            <a:endParaRPr lang="en-IN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242" name="AutoShape 2" descr="C:\Users\user\Desktop\surj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C:\Users\user\Desktop\surj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f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24200"/>
            <a:ext cx="7543800" cy="2230755"/>
          </a:xfrm>
          <a:prstGeom prst="rect">
            <a:avLst/>
          </a:prstGeom>
        </p:spPr>
      </p:pic>
      <p:sp>
        <p:nvSpPr>
          <p:cNvPr id="10246" name="AutoShape 6" descr="C:\Users\user\Desktop\surj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30480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err="1" smtClean="0">
                <a:latin typeface="Kalpurush" pitchFamily="2" charset="0"/>
                <a:cs typeface="Kalpurush" pitchFamily="2" charset="0"/>
              </a:rPr>
              <a:t>মানসিক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তথা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আত্মিক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বিকাশ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লাভের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জন্য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সর্বাগ্রে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চাই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সুস্থ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সুঠাম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ও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নিরোগ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শরীর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এই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কারণে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যোগে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শারীরিক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ও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মানসিক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সুস্থতা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অর্জনের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জন্য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আসন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-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প্রাণায়াম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রয়েছে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pPr algn="just"/>
            <a:r>
              <a:rPr lang="en-IN" dirty="0" err="1" smtClean="0">
                <a:latin typeface="Kalpurush" pitchFamily="2" charset="0"/>
                <a:cs typeface="Kalpurush" pitchFamily="2" charset="0"/>
              </a:rPr>
              <a:t>কিন্তু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কেবল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সুস্থ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শরীর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ও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তৎসংশ্লিষ্ট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স্থূল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মনটাই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বড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়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কথা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নয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়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মানুষকে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মানসিক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তথা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আত্মিক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বিকাশ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ঘটাতে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হবে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অষ্টাঙ্গিক যোগ</a:t>
            </a:r>
            <a:endParaRPr lang="en-IN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/>
          <a:lstStyle/>
          <a:p>
            <a:pPr algn="just"/>
            <a:r>
              <a:rPr lang="as-IN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যোগসূত্রের সাধনপাদে বলা হয়েছে-</a:t>
            </a:r>
          </a:p>
          <a:p>
            <a:pPr algn="just"/>
            <a:r>
              <a:rPr lang="as-IN" i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‘</a:t>
            </a:r>
            <a:r>
              <a:rPr lang="as-IN" i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যমনিয়মাসন-প্রাণায়ামপ্রত্যাহারধারণাধ্যানসমাধয়োহষ্টাবঙ্গানি</a:t>
            </a:r>
            <a:r>
              <a:rPr lang="as-IN" i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’- </a:t>
            </a:r>
            <a:r>
              <a:rPr lang="as-IN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(যোগসূত্র : ২/২৯)</a:t>
            </a:r>
            <a:br>
              <a:rPr lang="as-IN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</a:br>
            <a:r>
              <a:rPr lang="as-IN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অর্থাৎ</a:t>
            </a:r>
            <a:r>
              <a:rPr lang="as-IN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 : যম, নিয়ম, আসন, প্রাণায়াম, প্রত্যাহার, ধারণা, ধ্যান ও সমাধি- এই আটটি হলো যোগের অঙ্গ।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IN" sz="2800" b="1" dirty="0" smtClean="0">
                <a:latin typeface="Kalpurush" pitchFamily="2" charset="0"/>
                <a:cs typeface="Kalpurush" pitchFamily="2" charset="0"/>
              </a:rPr>
              <a:t>১. </a:t>
            </a:r>
            <a:r>
              <a:rPr lang="en-IN" sz="2800" b="1" dirty="0" err="1" smtClean="0">
                <a:latin typeface="Kalpurush" pitchFamily="2" charset="0"/>
                <a:cs typeface="Kalpurush" pitchFamily="2" charset="0"/>
              </a:rPr>
              <a:t>যম</a:t>
            </a:r>
            <a:r>
              <a:rPr lang="en-IN" sz="2800" b="1" dirty="0" smtClean="0">
                <a:latin typeface="Kalpurush" pitchFamily="2" charset="0"/>
                <a:cs typeface="Kalpurush" pitchFamily="2" charset="0"/>
              </a:rPr>
              <a:t> :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 (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পাঁচটি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“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পরিহার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”)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অহিংসা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সত্য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অস্তেয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়,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ব্রহ্মচর্য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ও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অপরিগ্রহ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pPr algn="just"/>
            <a:r>
              <a:rPr lang="en-IN" sz="2800" b="1" dirty="0" smtClean="0">
                <a:latin typeface="Kalpurush" pitchFamily="2" charset="0"/>
                <a:cs typeface="Kalpurush" pitchFamily="2" charset="0"/>
              </a:rPr>
              <a:t>২. </a:t>
            </a:r>
            <a:r>
              <a:rPr lang="en-IN" sz="2800" b="1" dirty="0" err="1" smtClean="0">
                <a:latin typeface="Kalpurush" pitchFamily="2" charset="0"/>
                <a:cs typeface="Kalpurush" pitchFamily="2" charset="0"/>
              </a:rPr>
              <a:t>নিয়ম</a:t>
            </a:r>
            <a:r>
              <a:rPr lang="en-IN" sz="2800" b="1" dirty="0" smtClean="0">
                <a:latin typeface="Kalpurush" pitchFamily="2" charset="0"/>
                <a:cs typeface="Kalpurush" pitchFamily="2" charset="0"/>
              </a:rPr>
              <a:t> :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 (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পাঁচটি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“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ধার্মিক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ক্রিয়া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”)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শৌচ,সন্তোষ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,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তপঃ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স্বাধ্যায়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,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ইশ্বর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প্রণিধ্যান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।</a:t>
            </a:r>
          </a:p>
          <a:p>
            <a:pPr algn="just"/>
            <a:r>
              <a:rPr lang="en-IN" sz="2800" b="1" dirty="0" smtClean="0">
                <a:latin typeface="Kalpurush" pitchFamily="2" charset="0"/>
                <a:cs typeface="Kalpurush" pitchFamily="2" charset="0"/>
              </a:rPr>
              <a:t>৩. </a:t>
            </a:r>
            <a:r>
              <a:rPr lang="en-IN" sz="2800" b="1" dirty="0" err="1" smtClean="0">
                <a:latin typeface="Kalpurush" pitchFamily="2" charset="0"/>
                <a:cs typeface="Kalpurush" pitchFamily="2" charset="0"/>
              </a:rPr>
              <a:t>আসন</a:t>
            </a:r>
            <a:r>
              <a:rPr lang="en-IN" sz="2800" b="1" dirty="0" smtClean="0">
                <a:latin typeface="Kalpurush" pitchFamily="2" charset="0"/>
                <a:cs typeface="Kalpurush" pitchFamily="2" charset="0"/>
              </a:rPr>
              <a:t> :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 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স্থির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ও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সুখজনকভাবে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অবস্থান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নামই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আসন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pPr algn="just"/>
            <a:r>
              <a:rPr lang="en-IN" sz="2800" b="1" dirty="0" smtClean="0">
                <a:latin typeface="Kalpurush" pitchFamily="2" charset="0"/>
                <a:cs typeface="Kalpurush" pitchFamily="2" charset="0"/>
              </a:rPr>
              <a:t>৪.প্রাণায়ম :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 (“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প্রাণবায়ু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নিয়ন্ত্রণ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”)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প্রাণস্বরূপ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নিঃশ্বাস-প্রশ্বাস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নিয়ন্ত্রণের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মাধ্যমে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জীবনশক্তিকে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নিয়ন্ত্রণ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pPr algn="just"/>
            <a:r>
              <a:rPr lang="en-IN" sz="2800" b="1" dirty="0" smtClean="0">
                <a:latin typeface="Kalpurush" pitchFamily="2" charset="0"/>
                <a:cs typeface="Kalpurush" pitchFamily="2" charset="0"/>
              </a:rPr>
              <a:t>৫. </a:t>
            </a:r>
            <a:r>
              <a:rPr lang="en-IN" sz="2800" b="1" dirty="0" err="1" smtClean="0">
                <a:latin typeface="Kalpurush" pitchFamily="2" charset="0"/>
                <a:cs typeface="Kalpurush" pitchFamily="2" charset="0"/>
              </a:rPr>
              <a:t>প্রত্যাহার</a:t>
            </a:r>
            <a:r>
              <a:rPr lang="en-IN" sz="2800" b="1" dirty="0" smtClean="0">
                <a:latin typeface="Kalpurush" pitchFamily="2" charset="0"/>
                <a:cs typeface="Kalpurush" pitchFamily="2" charset="0"/>
              </a:rPr>
              <a:t> :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 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বাইরের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বিষয়গুলি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থেকে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ইন্দ্রিয়কে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সরিয়ে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sz="2800" dirty="0" err="1" smtClean="0">
                <a:latin typeface="Kalpurush" pitchFamily="2" charset="0"/>
                <a:cs typeface="Kalpurush" pitchFamily="2" charset="0"/>
              </a:rPr>
              <a:t>আনা</a:t>
            </a:r>
            <a:r>
              <a:rPr lang="en-IN" sz="2800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IN" sz="28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 smtClean="0">
                <a:latin typeface="Kalpurush" pitchFamily="2" charset="0"/>
                <a:cs typeface="Kalpurush" pitchFamily="2" charset="0"/>
              </a:rPr>
              <a:t>৫. </a:t>
            </a:r>
            <a:r>
              <a:rPr lang="en-IN" b="1" dirty="0" err="1" smtClean="0">
                <a:latin typeface="Kalpurush" pitchFamily="2" charset="0"/>
                <a:cs typeface="Kalpurush" pitchFamily="2" charset="0"/>
              </a:rPr>
              <a:t>প্রত্যাহার</a:t>
            </a:r>
            <a:r>
              <a:rPr lang="en-IN" b="1" dirty="0" smtClean="0">
                <a:latin typeface="Kalpurush" pitchFamily="2" charset="0"/>
                <a:cs typeface="Kalpurush" pitchFamily="2" charset="0"/>
              </a:rPr>
              <a:t> :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 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বাইরের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বিষয়গুলি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থেকে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ইন্দ্রিয়কে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সরিয়ে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আনা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pPr algn="just"/>
            <a:r>
              <a:rPr lang="en-IN" b="1" dirty="0" smtClean="0">
                <a:latin typeface="Kalpurush" pitchFamily="2" charset="0"/>
                <a:cs typeface="Kalpurush" pitchFamily="2" charset="0"/>
              </a:rPr>
              <a:t>৬. </a:t>
            </a:r>
            <a:r>
              <a:rPr lang="en-IN" b="1" dirty="0" err="1" smtClean="0">
                <a:latin typeface="Kalpurush" pitchFamily="2" charset="0"/>
                <a:cs typeface="Kalpurush" pitchFamily="2" charset="0"/>
              </a:rPr>
              <a:t>ধারনা</a:t>
            </a:r>
            <a:r>
              <a:rPr lang="en-IN" b="1" dirty="0" smtClean="0">
                <a:latin typeface="Kalpurush" pitchFamily="2" charset="0"/>
                <a:cs typeface="Kalpurush" pitchFamily="2" charset="0"/>
              </a:rPr>
              <a:t> :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 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চিত্তকে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কোন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বস্তুতে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ধরে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রাখাকে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ধারনা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বলে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pPr algn="just"/>
            <a:r>
              <a:rPr lang="en-IN" dirty="0" smtClean="0">
                <a:latin typeface="Kalpurush" pitchFamily="2" charset="0"/>
                <a:cs typeface="Kalpurush" pitchFamily="2" charset="0"/>
              </a:rPr>
              <a:t>৭. </a:t>
            </a:r>
            <a:r>
              <a:rPr lang="en-IN" b="1" dirty="0" err="1" smtClean="0">
                <a:latin typeface="Kalpurush" pitchFamily="2" charset="0"/>
                <a:cs typeface="Kalpurush" pitchFamily="2" charset="0"/>
              </a:rPr>
              <a:t>ধ্যান</a:t>
            </a:r>
            <a:r>
              <a:rPr lang="en-IN" b="1" dirty="0" smtClean="0">
                <a:latin typeface="Kalpurush" pitchFamily="2" charset="0"/>
                <a:cs typeface="Kalpurush" pitchFamily="2" charset="0"/>
              </a:rPr>
              <a:t> :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 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মনকে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ধ্যেয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়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বিষয়ে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বিলীন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করা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যে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বিষয়ে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চিত্ত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নিবিষ্ট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হয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়,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সে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বিষয়ে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যদি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চিত্তে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একাত্মতা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জন্মায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়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তাহলে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তাকে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ধ্যান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বলে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এই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একাত্মতার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অর্থ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অবিরতভাবে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চিন্তা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করতে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IN" dirty="0" err="1" smtClean="0">
                <a:latin typeface="Kalpurush" pitchFamily="2" charset="0"/>
                <a:cs typeface="Kalpurush" pitchFamily="2" charset="0"/>
              </a:rPr>
              <a:t>থাকা</a:t>
            </a:r>
            <a:r>
              <a:rPr lang="en-IN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endParaRPr lang="en-IN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183</Words>
  <Application>Microsoft Office PowerPoint</Application>
  <PresentationFormat>On-screen Show (4:3)</PresentationFormat>
  <Paragraphs>31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YOGA PHILOSOPHY AHPHI305SEC-I 3 SEMESTER 2022-2023 </vt:lpstr>
      <vt:lpstr>‘যোগ’ শব্দটি ‘যুজ্’ ধাতু থেকে ব্যুৎপন্ন। ‘যুজ্’ ধাতুর সঙ্গে ‘ঘঞ্’ প্রত্যয় যুক্ত হয়ে ‘যোগ’ শব্দ নিষ্পন্ন হয়। ‘যুজ্’ ধাতুর বিবিধ অর্থ হয়, যেমন- সংযোগ, সমাধি প্রভৃতি।  </vt:lpstr>
      <vt:lpstr>যোগ বলতে আমরা সাধারণত যা বুঝে থাকি</vt:lpstr>
      <vt:lpstr>শ্রীমদ্ভগবদ্গীতা ও  যোগদর্শনের যোগ</vt:lpstr>
      <vt:lpstr>যোগকে বিশ্লেষণ করলে যা উঠে আসে </vt:lpstr>
      <vt:lpstr>Slide 6</vt:lpstr>
      <vt:lpstr>অষ্টাঙ্গিক যোগ</vt:lpstr>
      <vt:lpstr>Slide 8</vt:lpstr>
      <vt:lpstr>Slide 9</vt:lpstr>
      <vt:lpstr>Slide 10</vt:lpstr>
      <vt:lpstr> যোগ যে শুধু সাংখ্য মতাবলম্বীর কাছেই আদরনীয় তা নয়।  বৌদ্ধ, জৈন, বেদান্ত ইত্যাদি সিদ্ধান্তেও যোগের একটি বিশেষ স্থান আছে। 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XYZ</dc:creator>
  <cp:lastModifiedBy>user</cp:lastModifiedBy>
  <cp:revision>37</cp:revision>
  <dcterms:created xsi:type="dcterms:W3CDTF">2006-08-16T00:00:00Z</dcterms:created>
  <dcterms:modified xsi:type="dcterms:W3CDTF">2023-01-18T14:02:43Z</dcterms:modified>
</cp:coreProperties>
</file>